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801600" cy="7772400"/>
  <p:notesSz cx="6950075" cy="11979275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9899" autoAdjust="0"/>
  </p:normalViewPr>
  <p:slideViewPr>
    <p:cSldViewPr snapToGrid="0">
      <p:cViewPr>
        <p:scale>
          <a:sx n="89" d="100"/>
          <a:sy n="89" d="100"/>
        </p:scale>
        <p:origin x="970" y="-58"/>
      </p:cViewPr>
      <p:guideLst>
        <p:guide orient="horz" pos="2448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3011488" cy="599170"/>
          </a:xfrm>
          <a:prstGeom prst="rect">
            <a:avLst/>
          </a:prstGeom>
        </p:spPr>
        <p:txBody>
          <a:bodyPr vert="horz" lIns="91414" tIns="45706" rIns="91414" bIns="4570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2" y="4"/>
            <a:ext cx="3011488" cy="599170"/>
          </a:xfrm>
          <a:prstGeom prst="rect">
            <a:avLst/>
          </a:prstGeom>
        </p:spPr>
        <p:txBody>
          <a:bodyPr vert="horz" lIns="91414" tIns="45706" rIns="91414" bIns="45706" rtlCol="0"/>
          <a:lstStyle>
            <a:lvl1pPr algn="r">
              <a:defRPr sz="1200"/>
            </a:lvl1pPr>
          </a:lstStyle>
          <a:p>
            <a:fld id="{C20892E4-0DC7-49DD-AEC6-871A5336AB1F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225425" y="896938"/>
            <a:ext cx="7400925" cy="4494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4" tIns="45706" rIns="91414" bIns="4570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34" y="5691086"/>
            <a:ext cx="5559425" cy="5390468"/>
          </a:xfrm>
          <a:prstGeom prst="rect">
            <a:avLst/>
          </a:prstGeom>
        </p:spPr>
        <p:txBody>
          <a:bodyPr vert="horz" lIns="91414" tIns="45706" rIns="91414" bIns="4570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1378052"/>
            <a:ext cx="3011488" cy="599170"/>
          </a:xfrm>
          <a:prstGeom prst="rect">
            <a:avLst/>
          </a:prstGeom>
        </p:spPr>
        <p:txBody>
          <a:bodyPr vert="horz" lIns="91414" tIns="45706" rIns="91414" bIns="4570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2" y="11378052"/>
            <a:ext cx="3011488" cy="599170"/>
          </a:xfrm>
          <a:prstGeom prst="rect">
            <a:avLst/>
          </a:prstGeom>
        </p:spPr>
        <p:txBody>
          <a:bodyPr vert="horz" lIns="91414" tIns="45706" rIns="91414" bIns="45706" rtlCol="0" anchor="b"/>
          <a:lstStyle>
            <a:lvl1pPr algn="r">
              <a:defRPr sz="1200"/>
            </a:lvl1pPr>
          </a:lstStyle>
          <a:p>
            <a:fld id="{845C5E43-F755-45E6-AD55-F461C4A8D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36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438" y="2414588"/>
            <a:ext cx="10880725" cy="1665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875" y="4403725"/>
            <a:ext cx="8959850" cy="1987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76EFED-CDB4-4B84-ACE6-E7F6121A896D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646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D12E6A-C3D8-4420-A6C8-CBF78E214272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635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2113" y="311150"/>
            <a:ext cx="2879725" cy="6632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9763" y="311150"/>
            <a:ext cx="8489950" cy="6632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4DFAB-9DCA-4FEE-8773-FA6CB0303115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5681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39AC1-36DE-49DB-8FE5-2B441694DF06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8122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4994275"/>
            <a:ext cx="10880725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3294063"/>
            <a:ext cx="10880725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DFCA6F-ED13-4DB9-AD92-E53A37EDE3FD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2045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9763" y="1812925"/>
            <a:ext cx="5684837" cy="5130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7000" y="1812925"/>
            <a:ext cx="5684838" cy="5130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5D2A0D-920D-40CB-8DE8-A0EF9D5B7AB6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9022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9763" y="1739900"/>
            <a:ext cx="565626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9763" y="2465388"/>
            <a:ext cx="565626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2400" y="1739900"/>
            <a:ext cx="5659438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2400" y="2465388"/>
            <a:ext cx="5659438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AECCE-2777-4A4A-B41F-2EB9DCFCDFB0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3723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56EFB3-E253-4B77-9387-D115F6A3A1F0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1402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14C0C0-B748-4020-9B6A-6EDE4CC80A1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0719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09563"/>
            <a:ext cx="4211637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388" y="309563"/>
            <a:ext cx="7156450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763" y="1627188"/>
            <a:ext cx="4211637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DEC0E9-0B8F-41F3-8174-2FD59B1C0D8A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9760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838" y="5440363"/>
            <a:ext cx="768032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838" y="693738"/>
            <a:ext cx="768032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838" y="6083300"/>
            <a:ext cx="768032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7C04D1-72DF-4BCE-AF5E-CAA1452150BE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4058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9763" y="311150"/>
            <a:ext cx="11522075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9763" y="1812925"/>
            <a:ext cx="11522075" cy="513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9763" y="7078663"/>
            <a:ext cx="2987675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563" y="7078663"/>
            <a:ext cx="4054475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163" y="7078663"/>
            <a:ext cx="2987675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1CECDA0-6422-4664-88A5-FD20197EEE2D}" type="slidenum">
              <a:rPr lang="en-CA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0" name="Straight Connector 99"/>
          <p:cNvCxnSpPr/>
          <p:nvPr/>
        </p:nvCxnSpPr>
        <p:spPr>
          <a:xfrm>
            <a:off x="8325081" y="6370192"/>
            <a:ext cx="1567" cy="83504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9" name="Line 111"/>
          <p:cNvSpPr>
            <a:spLocks noChangeShapeType="1"/>
          </p:cNvSpPr>
          <p:nvPr/>
        </p:nvSpPr>
        <p:spPr bwMode="auto">
          <a:xfrm>
            <a:off x="12118899" y="3054936"/>
            <a:ext cx="1" cy="308249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" name="Line 105"/>
          <p:cNvSpPr>
            <a:spLocks noChangeShapeType="1"/>
          </p:cNvSpPr>
          <p:nvPr/>
        </p:nvSpPr>
        <p:spPr bwMode="auto">
          <a:xfrm>
            <a:off x="6720250" y="2257747"/>
            <a:ext cx="298" cy="162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1" name="Straight Connector 60"/>
          <p:cNvCxnSpPr>
            <a:stCxn id="94" idx="2"/>
            <a:endCxn id="2113" idx="0"/>
          </p:cNvCxnSpPr>
          <p:nvPr/>
        </p:nvCxnSpPr>
        <p:spPr>
          <a:xfrm flipH="1">
            <a:off x="7119235" y="5363971"/>
            <a:ext cx="2" cy="39144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582802" y="896011"/>
            <a:ext cx="218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CA" sz="1600" b="1" dirty="0"/>
              <a:t>Organizational Chart</a:t>
            </a:r>
          </a:p>
        </p:txBody>
      </p:sp>
      <p:pic>
        <p:nvPicPr>
          <p:cNvPr id="2058" name="Picture 10" descr="asc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2043" y="148281"/>
            <a:ext cx="1630363" cy="709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4123928" y="1899050"/>
            <a:ext cx="5215869" cy="3600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1200" b="1" dirty="0"/>
              <a:t>Volunteer Board of Directors</a:t>
            </a:r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11800437" y="3651257"/>
            <a:ext cx="622222" cy="33855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800" b="1" dirty="0"/>
              <a:t>Bottle</a:t>
            </a:r>
            <a:br>
              <a:rPr lang="en-CA" sz="800" b="1" dirty="0"/>
            </a:br>
            <a:r>
              <a:rPr lang="en-CA" sz="800" b="1" dirty="0"/>
              <a:t>Depot</a:t>
            </a:r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11780436" y="4391156"/>
            <a:ext cx="666937" cy="21544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800" b="1" dirty="0" smtClean="0"/>
              <a:t>Manager</a:t>
            </a:r>
            <a:endParaRPr lang="en-CA" sz="800" b="1" dirty="0"/>
          </a:p>
        </p:txBody>
      </p:sp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11800438" y="4807137"/>
            <a:ext cx="646936" cy="30777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700" dirty="0"/>
              <a:t>Customer</a:t>
            </a:r>
            <a:br>
              <a:rPr lang="en-CA" sz="700" dirty="0"/>
            </a:br>
            <a:r>
              <a:rPr lang="en-CA" sz="700" dirty="0" smtClean="0"/>
              <a:t>Service III</a:t>
            </a:r>
            <a:endParaRPr lang="en-CA" sz="700" dirty="0"/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11800438" y="5350270"/>
            <a:ext cx="646935" cy="40011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500" dirty="0" smtClean="0"/>
              <a:t>Customer</a:t>
            </a:r>
          </a:p>
          <a:p>
            <a:pPr algn="ctr">
              <a:spcBef>
                <a:spcPct val="50000"/>
              </a:spcBef>
            </a:pPr>
            <a:r>
              <a:rPr lang="en-CA" sz="500" dirty="0" smtClean="0"/>
              <a:t> Assistants</a:t>
            </a:r>
          </a:p>
          <a:p>
            <a:pPr algn="ctr">
              <a:spcBef>
                <a:spcPct val="50000"/>
              </a:spcBef>
            </a:pPr>
            <a:r>
              <a:rPr lang="en-CA" sz="500" dirty="0" smtClean="0"/>
              <a:t>II &amp; I</a:t>
            </a:r>
            <a:endParaRPr lang="en-CA" sz="500" dirty="0"/>
          </a:p>
        </p:txBody>
      </p:sp>
      <p:sp>
        <p:nvSpPr>
          <p:cNvPr id="2085" name="Text Box 37"/>
          <p:cNvSpPr txBox="1">
            <a:spLocks noChangeArrowheads="1"/>
          </p:cNvSpPr>
          <p:nvPr/>
        </p:nvSpPr>
        <p:spPr bwMode="auto">
          <a:xfrm>
            <a:off x="5412944" y="2420148"/>
            <a:ext cx="2614613" cy="28098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1200" b="1" dirty="0"/>
              <a:t>Executive </a:t>
            </a:r>
            <a:r>
              <a:rPr lang="en-CA" sz="1200" b="1" dirty="0" smtClean="0"/>
              <a:t>Director</a:t>
            </a:r>
            <a:endParaRPr lang="en-CA" sz="1200" b="1" dirty="0"/>
          </a:p>
        </p:txBody>
      </p:sp>
      <p:sp>
        <p:nvSpPr>
          <p:cNvPr id="2099" name="Text Box 51"/>
          <p:cNvSpPr txBox="1">
            <a:spLocks noChangeArrowheads="1"/>
          </p:cNvSpPr>
          <p:nvPr/>
        </p:nvSpPr>
        <p:spPr bwMode="auto">
          <a:xfrm>
            <a:off x="1763934" y="4386021"/>
            <a:ext cx="1172868" cy="58477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800" b="1" dirty="0" smtClean="0"/>
              <a:t>Coordinator </a:t>
            </a:r>
          </a:p>
          <a:p>
            <a:pPr algn="ctr">
              <a:spcBef>
                <a:spcPct val="50000"/>
              </a:spcBef>
            </a:pPr>
            <a:r>
              <a:rPr lang="en-CA" sz="800" b="1" dirty="0" smtClean="0"/>
              <a:t>Healthy Families,</a:t>
            </a:r>
          </a:p>
          <a:p>
            <a:pPr algn="ctr">
              <a:spcBef>
                <a:spcPct val="50000"/>
              </a:spcBef>
            </a:pPr>
            <a:r>
              <a:rPr lang="en-CA" sz="800" b="1" dirty="0" smtClean="0"/>
              <a:t>PCAP</a:t>
            </a:r>
            <a:endParaRPr lang="en-CA" sz="800" b="1" dirty="0"/>
          </a:p>
        </p:txBody>
      </p:sp>
      <p:sp>
        <p:nvSpPr>
          <p:cNvPr id="2104" name="Text Box 56"/>
          <p:cNvSpPr txBox="1">
            <a:spLocks noChangeArrowheads="1"/>
          </p:cNvSpPr>
          <p:nvPr/>
        </p:nvSpPr>
        <p:spPr bwMode="auto">
          <a:xfrm>
            <a:off x="272619" y="5729141"/>
            <a:ext cx="1085850" cy="3429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800" dirty="0"/>
              <a:t>Family Support Workers</a:t>
            </a:r>
          </a:p>
        </p:txBody>
      </p:sp>
      <p:sp>
        <p:nvSpPr>
          <p:cNvPr id="2108" name="Text Box 60"/>
          <p:cNvSpPr txBox="1">
            <a:spLocks noChangeArrowheads="1"/>
          </p:cNvSpPr>
          <p:nvPr/>
        </p:nvSpPr>
        <p:spPr bwMode="auto">
          <a:xfrm>
            <a:off x="1451406" y="5720843"/>
            <a:ext cx="948390" cy="40011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800" dirty="0" smtClean="0"/>
              <a:t>Healthy Families </a:t>
            </a:r>
          </a:p>
          <a:p>
            <a:pPr algn="ctr">
              <a:spcBef>
                <a:spcPct val="50000"/>
              </a:spcBef>
            </a:pPr>
            <a:r>
              <a:rPr lang="en-CA" sz="800" dirty="0" smtClean="0"/>
              <a:t>Home Visitors</a:t>
            </a:r>
            <a:endParaRPr lang="en-CA" sz="800" dirty="0"/>
          </a:p>
        </p:txBody>
      </p:sp>
      <p:sp>
        <p:nvSpPr>
          <p:cNvPr id="2128" name="Line 80"/>
          <p:cNvSpPr>
            <a:spLocks noChangeShapeType="1"/>
          </p:cNvSpPr>
          <p:nvPr/>
        </p:nvSpPr>
        <p:spPr bwMode="auto">
          <a:xfrm>
            <a:off x="1985115" y="4973359"/>
            <a:ext cx="0" cy="72277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" name="Line 109"/>
          <p:cNvSpPr>
            <a:spLocks noChangeShapeType="1"/>
          </p:cNvSpPr>
          <p:nvPr/>
        </p:nvSpPr>
        <p:spPr bwMode="auto">
          <a:xfrm>
            <a:off x="6722338" y="2702586"/>
            <a:ext cx="10330" cy="33044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8" name="Line 110"/>
          <p:cNvSpPr>
            <a:spLocks noChangeShapeType="1"/>
          </p:cNvSpPr>
          <p:nvPr/>
        </p:nvSpPr>
        <p:spPr bwMode="auto">
          <a:xfrm>
            <a:off x="1532463" y="3011837"/>
            <a:ext cx="10586436" cy="430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5" name="Line 117"/>
          <p:cNvSpPr>
            <a:spLocks noChangeShapeType="1"/>
          </p:cNvSpPr>
          <p:nvPr/>
        </p:nvSpPr>
        <p:spPr bwMode="auto">
          <a:xfrm flipH="1">
            <a:off x="6059957" y="4970796"/>
            <a:ext cx="0" cy="7811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231541" y="6958060"/>
            <a:ext cx="44601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R/R Jan 31/08, R/R Oct 11/12</a:t>
            </a:r>
            <a:r>
              <a:rPr lang="en-US" sz="800" b="1" dirty="0" smtClean="0"/>
              <a:t>,  </a:t>
            </a:r>
            <a:r>
              <a:rPr lang="en-US" sz="800" b="1" dirty="0" smtClean="0"/>
              <a:t>R/R Jul </a:t>
            </a:r>
            <a:r>
              <a:rPr lang="en-US" sz="800" b="1" dirty="0" smtClean="0"/>
              <a:t>4/14, </a:t>
            </a:r>
            <a:r>
              <a:rPr lang="en-US" sz="800" b="1" dirty="0" smtClean="0"/>
              <a:t>R/R </a:t>
            </a:r>
            <a:r>
              <a:rPr lang="en-US" sz="800" b="1" dirty="0" smtClean="0"/>
              <a:t>Nov 24/16,  </a:t>
            </a:r>
            <a:r>
              <a:rPr lang="en-US" sz="800" b="1" dirty="0" smtClean="0"/>
              <a:t>R/R Jan </a:t>
            </a:r>
            <a:r>
              <a:rPr lang="en-US" sz="800" b="1" dirty="0" smtClean="0"/>
              <a:t>25/18</a:t>
            </a:r>
            <a:endParaRPr lang="en-US" sz="800" b="1" dirty="0"/>
          </a:p>
        </p:txBody>
      </p:sp>
      <p:sp>
        <p:nvSpPr>
          <p:cNvPr id="2113" name="Text Box 65"/>
          <p:cNvSpPr txBox="1">
            <a:spLocks noChangeArrowheads="1"/>
          </p:cNvSpPr>
          <p:nvPr/>
        </p:nvSpPr>
        <p:spPr bwMode="auto">
          <a:xfrm>
            <a:off x="6773812" y="5755411"/>
            <a:ext cx="690845" cy="307777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700" dirty="0"/>
              <a:t>Team </a:t>
            </a:r>
            <a:r>
              <a:rPr lang="en-CA" sz="700" dirty="0" smtClean="0"/>
              <a:t>Manager</a:t>
            </a:r>
            <a:endParaRPr lang="en-CA" sz="700" dirty="0"/>
          </a:p>
        </p:txBody>
      </p:sp>
      <p:sp>
        <p:nvSpPr>
          <p:cNvPr id="94" name="Text Box 47"/>
          <p:cNvSpPr txBox="1">
            <a:spLocks noChangeArrowheads="1"/>
          </p:cNvSpPr>
          <p:nvPr/>
        </p:nvSpPr>
        <p:spPr bwMode="auto">
          <a:xfrm>
            <a:off x="6628699" y="4409864"/>
            <a:ext cx="981075" cy="954107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800" b="1" dirty="0"/>
              <a:t>Coordinator</a:t>
            </a:r>
          </a:p>
          <a:p>
            <a:pPr algn="ctr">
              <a:spcBef>
                <a:spcPct val="50000"/>
              </a:spcBef>
            </a:pPr>
            <a:r>
              <a:rPr lang="en-CA" sz="800" b="1" dirty="0" smtClean="0"/>
              <a:t>Hourly PDD, </a:t>
            </a:r>
          </a:p>
          <a:p>
            <a:pPr algn="ctr">
              <a:spcBef>
                <a:spcPct val="50000"/>
              </a:spcBef>
            </a:pPr>
            <a:r>
              <a:rPr lang="en-CA" sz="800" b="1" dirty="0" smtClean="0"/>
              <a:t>Brain Injury, </a:t>
            </a:r>
          </a:p>
          <a:p>
            <a:pPr algn="ctr">
              <a:spcBef>
                <a:spcPct val="50000"/>
              </a:spcBef>
            </a:pPr>
            <a:r>
              <a:rPr lang="en-CA" sz="800" b="1" dirty="0" smtClean="0"/>
              <a:t>Companion </a:t>
            </a:r>
          </a:p>
          <a:p>
            <a:pPr algn="ctr">
              <a:spcBef>
                <a:spcPct val="50000"/>
              </a:spcBef>
            </a:pPr>
            <a:r>
              <a:rPr lang="en-CA" sz="800" b="1" dirty="0" smtClean="0"/>
              <a:t>Supports </a:t>
            </a:r>
          </a:p>
        </p:txBody>
      </p:sp>
      <p:sp>
        <p:nvSpPr>
          <p:cNvPr id="107" name="Text Box 66"/>
          <p:cNvSpPr txBox="1">
            <a:spLocks noChangeArrowheads="1"/>
          </p:cNvSpPr>
          <p:nvPr/>
        </p:nvSpPr>
        <p:spPr bwMode="auto">
          <a:xfrm>
            <a:off x="6914075" y="6440973"/>
            <a:ext cx="410321" cy="28469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500" dirty="0" smtClean="0"/>
              <a:t>CSW’s </a:t>
            </a:r>
          </a:p>
          <a:p>
            <a:pPr algn="ctr">
              <a:spcBef>
                <a:spcPct val="50000"/>
              </a:spcBef>
            </a:pPr>
            <a:r>
              <a:rPr lang="en-CA" sz="500" dirty="0" smtClean="0"/>
              <a:t>1 &amp; 2</a:t>
            </a:r>
            <a:endParaRPr lang="en-CA" sz="500" dirty="0"/>
          </a:p>
        </p:txBody>
      </p:sp>
      <p:sp>
        <p:nvSpPr>
          <p:cNvPr id="103" name="Text Box 47"/>
          <p:cNvSpPr txBox="1">
            <a:spLocks noChangeArrowheads="1"/>
          </p:cNvSpPr>
          <p:nvPr/>
        </p:nvSpPr>
        <p:spPr bwMode="auto">
          <a:xfrm>
            <a:off x="7742121" y="4402316"/>
            <a:ext cx="838853" cy="769441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800" b="1" dirty="0" smtClean="0"/>
              <a:t>Coordinators</a:t>
            </a:r>
            <a:endParaRPr lang="en-CA" sz="800" b="1" dirty="0"/>
          </a:p>
          <a:p>
            <a:pPr algn="ctr">
              <a:spcBef>
                <a:spcPct val="50000"/>
              </a:spcBef>
            </a:pPr>
            <a:r>
              <a:rPr lang="en-CA" sz="800" b="1" dirty="0" smtClean="0"/>
              <a:t>/Specialist</a:t>
            </a:r>
          </a:p>
          <a:p>
            <a:pPr algn="ctr">
              <a:spcBef>
                <a:spcPct val="50000"/>
              </a:spcBef>
            </a:pPr>
            <a:r>
              <a:rPr lang="en-CA" sz="800" b="1" dirty="0" smtClean="0"/>
              <a:t> Support</a:t>
            </a:r>
          </a:p>
          <a:p>
            <a:pPr algn="ctr">
              <a:spcBef>
                <a:spcPct val="50000"/>
              </a:spcBef>
            </a:pPr>
            <a:r>
              <a:rPr lang="en-CA" sz="800" b="1" dirty="0" smtClean="0"/>
              <a:t>Service</a:t>
            </a:r>
          </a:p>
        </p:txBody>
      </p:sp>
      <p:cxnSp>
        <p:nvCxnSpPr>
          <p:cNvPr id="121" name="Straight Connector 120"/>
          <p:cNvCxnSpPr>
            <a:stCxn id="103" idx="2"/>
          </p:cNvCxnSpPr>
          <p:nvPr/>
        </p:nvCxnSpPr>
        <p:spPr>
          <a:xfrm>
            <a:off x="8161548" y="5171757"/>
            <a:ext cx="8471" cy="7418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691636" y="5751979"/>
            <a:ext cx="739236" cy="32316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sz="750" dirty="0" smtClean="0"/>
              <a:t>Employment </a:t>
            </a:r>
          </a:p>
          <a:p>
            <a:pPr algn="ctr"/>
            <a:r>
              <a:rPr lang="en-CA" sz="750" dirty="0" smtClean="0"/>
              <a:t>Specialists</a:t>
            </a:r>
            <a:endParaRPr lang="en-CA" sz="750" dirty="0"/>
          </a:p>
        </p:txBody>
      </p:sp>
      <p:sp>
        <p:nvSpPr>
          <p:cNvPr id="133" name="TextBox 132"/>
          <p:cNvSpPr txBox="1"/>
          <p:nvPr/>
        </p:nvSpPr>
        <p:spPr>
          <a:xfrm>
            <a:off x="11073947" y="3661934"/>
            <a:ext cx="667635" cy="52322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sz="800" b="1" dirty="0" smtClean="0"/>
              <a:t>Finance Manager</a:t>
            </a:r>
          </a:p>
          <a:p>
            <a:r>
              <a:rPr lang="en-CA" sz="600" b="1" dirty="0" smtClean="0"/>
              <a:t>(Financial Accounting)</a:t>
            </a:r>
            <a:endParaRPr lang="en-CA" sz="600" b="1" dirty="0"/>
          </a:p>
        </p:txBody>
      </p:sp>
      <p:cxnSp>
        <p:nvCxnSpPr>
          <p:cNvPr id="2111" name="Straight Connector 2110"/>
          <p:cNvCxnSpPr/>
          <p:nvPr/>
        </p:nvCxnSpPr>
        <p:spPr>
          <a:xfrm>
            <a:off x="10640628" y="3163823"/>
            <a:ext cx="0" cy="160691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133" idx="0"/>
          </p:cNvCxnSpPr>
          <p:nvPr/>
        </p:nvCxnSpPr>
        <p:spPr>
          <a:xfrm>
            <a:off x="11407764" y="3050252"/>
            <a:ext cx="1" cy="61168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TextBox 244"/>
          <p:cNvSpPr txBox="1"/>
          <p:nvPr/>
        </p:nvSpPr>
        <p:spPr>
          <a:xfrm>
            <a:off x="10344150" y="4390061"/>
            <a:ext cx="666564" cy="14465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sz="550" b="1" dirty="0" smtClean="0"/>
              <a:t>Reception</a:t>
            </a:r>
            <a:endParaRPr lang="en-CA" sz="550" b="1" dirty="0"/>
          </a:p>
          <a:p>
            <a:endParaRPr lang="en-CA" sz="550" b="1" dirty="0" smtClean="0"/>
          </a:p>
          <a:p>
            <a:r>
              <a:rPr lang="en-CA" sz="550" b="1" dirty="0" smtClean="0"/>
              <a:t>Human Resources</a:t>
            </a:r>
          </a:p>
          <a:p>
            <a:endParaRPr lang="en-CA" sz="550" b="1" dirty="0"/>
          </a:p>
          <a:p>
            <a:r>
              <a:rPr lang="en-CA" sz="550" b="1" dirty="0" smtClean="0"/>
              <a:t>File Management, </a:t>
            </a:r>
          </a:p>
          <a:p>
            <a:endParaRPr lang="en-CA" sz="550" b="1" dirty="0" smtClean="0"/>
          </a:p>
          <a:p>
            <a:r>
              <a:rPr lang="en-CA" sz="550" b="1" dirty="0" smtClean="0"/>
              <a:t>Contract </a:t>
            </a:r>
          </a:p>
          <a:p>
            <a:endParaRPr lang="en-CA" sz="550" b="1" dirty="0"/>
          </a:p>
          <a:p>
            <a:r>
              <a:rPr lang="en-CA" sz="550" b="1" dirty="0" smtClean="0"/>
              <a:t>Payroll</a:t>
            </a:r>
          </a:p>
          <a:p>
            <a:endParaRPr lang="en-CA" sz="550" b="1" dirty="0"/>
          </a:p>
          <a:p>
            <a:r>
              <a:rPr lang="en-CA" sz="550" b="1" dirty="0" smtClean="0"/>
              <a:t>Board Support</a:t>
            </a:r>
          </a:p>
          <a:p>
            <a:endParaRPr lang="en-CA" sz="550" b="1" dirty="0" smtClean="0"/>
          </a:p>
          <a:p>
            <a:r>
              <a:rPr lang="en-CA" sz="550" b="1" dirty="0" smtClean="0"/>
              <a:t>Custodial</a:t>
            </a:r>
            <a:endParaRPr lang="en-CA" sz="550" b="1" dirty="0"/>
          </a:p>
        </p:txBody>
      </p:sp>
      <p:sp>
        <p:nvSpPr>
          <p:cNvPr id="246" name="TextBox 245"/>
          <p:cNvSpPr txBox="1"/>
          <p:nvPr/>
        </p:nvSpPr>
        <p:spPr>
          <a:xfrm>
            <a:off x="11073947" y="4381949"/>
            <a:ext cx="667635" cy="43088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sz="550" b="1" dirty="0" smtClean="0"/>
              <a:t>Depot Book Keeping</a:t>
            </a:r>
          </a:p>
          <a:p>
            <a:endParaRPr lang="en-CA" sz="550" b="1" dirty="0" smtClean="0"/>
          </a:p>
          <a:p>
            <a:r>
              <a:rPr lang="en-CA" sz="550" b="1" dirty="0" smtClean="0"/>
              <a:t>Client Finance</a:t>
            </a:r>
            <a:endParaRPr lang="en-CA" sz="550" b="1" dirty="0"/>
          </a:p>
        </p:txBody>
      </p:sp>
      <p:cxnSp>
        <p:nvCxnSpPr>
          <p:cNvPr id="23" name="Straight Connector 22"/>
          <p:cNvCxnSpPr>
            <a:stCxn id="2113" idx="2"/>
            <a:endCxn id="107" idx="0"/>
          </p:cNvCxnSpPr>
          <p:nvPr/>
        </p:nvCxnSpPr>
        <p:spPr>
          <a:xfrm>
            <a:off x="7119235" y="6063188"/>
            <a:ext cx="1" cy="37778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0" idx="2"/>
            <a:endCxn id="108" idx="0"/>
          </p:cNvCxnSpPr>
          <p:nvPr/>
        </p:nvCxnSpPr>
        <p:spPr>
          <a:xfrm>
            <a:off x="9048318" y="6261064"/>
            <a:ext cx="0" cy="17360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/>
          <p:cNvCxnSpPr>
            <a:stCxn id="98" idx="2"/>
            <a:endCxn id="111" idx="0"/>
          </p:cNvCxnSpPr>
          <p:nvPr/>
        </p:nvCxnSpPr>
        <p:spPr>
          <a:xfrm>
            <a:off x="9874168" y="5901788"/>
            <a:ext cx="1684" cy="195096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/>
          <p:cNvCxnSpPr>
            <a:stCxn id="101" idx="2"/>
            <a:endCxn id="98" idx="0"/>
          </p:cNvCxnSpPr>
          <p:nvPr/>
        </p:nvCxnSpPr>
        <p:spPr>
          <a:xfrm>
            <a:off x="9874168" y="5420293"/>
            <a:ext cx="0" cy="17371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/>
          <p:cNvCxnSpPr>
            <a:stCxn id="119" idx="2"/>
            <a:endCxn id="96" idx="0"/>
          </p:cNvCxnSpPr>
          <p:nvPr/>
        </p:nvCxnSpPr>
        <p:spPr>
          <a:xfrm flipH="1">
            <a:off x="9046337" y="5420293"/>
            <a:ext cx="723" cy="16790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 Box 65"/>
          <p:cNvSpPr txBox="1">
            <a:spLocks noChangeArrowheads="1"/>
          </p:cNvSpPr>
          <p:nvPr/>
        </p:nvSpPr>
        <p:spPr bwMode="auto">
          <a:xfrm>
            <a:off x="8667536" y="5588194"/>
            <a:ext cx="757602" cy="307777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700" dirty="0" smtClean="0"/>
              <a:t>Team Managers (3)</a:t>
            </a:r>
            <a:endParaRPr lang="en-CA" sz="700" dirty="0"/>
          </a:p>
        </p:txBody>
      </p:sp>
      <p:sp>
        <p:nvSpPr>
          <p:cNvPr id="98" name="Text Box 65"/>
          <p:cNvSpPr txBox="1">
            <a:spLocks noChangeArrowheads="1"/>
          </p:cNvSpPr>
          <p:nvPr/>
        </p:nvSpPr>
        <p:spPr bwMode="auto">
          <a:xfrm>
            <a:off x="9487119" y="5594011"/>
            <a:ext cx="774098" cy="307777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700" dirty="0"/>
              <a:t>Team </a:t>
            </a:r>
            <a:r>
              <a:rPr lang="en-CA" sz="700" dirty="0" smtClean="0"/>
              <a:t>Managers (3)</a:t>
            </a:r>
            <a:endParaRPr lang="en-CA" sz="700" dirty="0"/>
          </a:p>
        </p:txBody>
      </p:sp>
      <p:sp>
        <p:nvSpPr>
          <p:cNvPr id="101" name="Text Box 64"/>
          <p:cNvSpPr txBox="1">
            <a:spLocks noChangeArrowheads="1"/>
          </p:cNvSpPr>
          <p:nvPr/>
        </p:nvSpPr>
        <p:spPr bwMode="auto">
          <a:xfrm>
            <a:off x="9470307" y="5150989"/>
            <a:ext cx="807722" cy="26930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550" b="1" dirty="0" smtClean="0"/>
              <a:t>24 Hour Services</a:t>
            </a:r>
            <a:br>
              <a:rPr lang="en-CA" sz="550" b="1" dirty="0" smtClean="0"/>
            </a:br>
            <a:r>
              <a:rPr lang="en-CA" sz="600" b="1" dirty="0" smtClean="0"/>
              <a:t>(4 Homes)</a:t>
            </a:r>
            <a:endParaRPr lang="en-CA" sz="600" b="1" dirty="0"/>
          </a:p>
        </p:txBody>
      </p:sp>
      <p:sp>
        <p:nvSpPr>
          <p:cNvPr id="95" name="Text Box 47"/>
          <p:cNvSpPr txBox="1">
            <a:spLocks noChangeArrowheads="1"/>
          </p:cNvSpPr>
          <p:nvPr/>
        </p:nvSpPr>
        <p:spPr bwMode="auto">
          <a:xfrm>
            <a:off x="8791142" y="4409864"/>
            <a:ext cx="1325709" cy="40011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800" b="1" dirty="0" smtClean="0"/>
              <a:t>Coordinators</a:t>
            </a:r>
            <a:endParaRPr lang="en-CA" sz="900" b="1" dirty="0" smtClean="0"/>
          </a:p>
          <a:p>
            <a:pPr algn="ctr">
              <a:spcBef>
                <a:spcPct val="50000"/>
              </a:spcBef>
            </a:pPr>
            <a:r>
              <a:rPr lang="en-CA" sz="800" b="1" dirty="0" smtClean="0"/>
              <a:t>PDD 24 Hour Support </a:t>
            </a:r>
          </a:p>
        </p:txBody>
      </p:sp>
      <p:sp>
        <p:nvSpPr>
          <p:cNvPr id="109" name="Text Box 66"/>
          <p:cNvSpPr txBox="1">
            <a:spLocks noChangeArrowheads="1"/>
          </p:cNvSpPr>
          <p:nvPr/>
        </p:nvSpPr>
        <p:spPr bwMode="auto">
          <a:xfrm>
            <a:off x="9631483" y="6440973"/>
            <a:ext cx="485369" cy="28469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500" dirty="0" smtClean="0"/>
              <a:t>CSW’s </a:t>
            </a:r>
          </a:p>
          <a:p>
            <a:pPr algn="ctr">
              <a:spcBef>
                <a:spcPct val="50000"/>
              </a:spcBef>
            </a:pPr>
            <a:r>
              <a:rPr lang="en-CA" sz="500" dirty="0" smtClean="0"/>
              <a:t>1 &amp; 2</a:t>
            </a:r>
            <a:endParaRPr lang="en-CA" sz="500" dirty="0"/>
          </a:p>
        </p:txBody>
      </p:sp>
      <p:sp>
        <p:nvSpPr>
          <p:cNvPr id="111" name="Text Box 66"/>
          <p:cNvSpPr txBox="1">
            <a:spLocks noChangeArrowheads="1"/>
          </p:cNvSpPr>
          <p:nvPr/>
        </p:nvSpPr>
        <p:spPr bwMode="auto">
          <a:xfrm>
            <a:off x="9618677" y="6096884"/>
            <a:ext cx="514350" cy="176972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550" dirty="0" smtClean="0"/>
              <a:t>CSW’s 3</a:t>
            </a:r>
            <a:endParaRPr lang="en-CA" sz="550" dirty="0"/>
          </a:p>
        </p:txBody>
      </p:sp>
      <p:sp>
        <p:nvSpPr>
          <p:cNvPr id="110" name="Text Box 66"/>
          <p:cNvSpPr txBox="1">
            <a:spLocks noChangeArrowheads="1"/>
          </p:cNvSpPr>
          <p:nvPr/>
        </p:nvSpPr>
        <p:spPr bwMode="auto">
          <a:xfrm>
            <a:off x="8791143" y="6084092"/>
            <a:ext cx="514350" cy="176972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550" dirty="0" smtClean="0"/>
              <a:t>CSW’s 3</a:t>
            </a:r>
            <a:endParaRPr lang="en-CA" sz="550" dirty="0"/>
          </a:p>
        </p:txBody>
      </p:sp>
      <p:sp>
        <p:nvSpPr>
          <p:cNvPr id="108" name="Text Box 66"/>
          <p:cNvSpPr txBox="1">
            <a:spLocks noChangeArrowheads="1"/>
          </p:cNvSpPr>
          <p:nvPr/>
        </p:nvSpPr>
        <p:spPr bwMode="auto">
          <a:xfrm>
            <a:off x="8791143" y="6434673"/>
            <a:ext cx="514350" cy="28469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500" dirty="0" smtClean="0"/>
              <a:t>CSW’s </a:t>
            </a:r>
          </a:p>
          <a:p>
            <a:pPr algn="ctr">
              <a:spcBef>
                <a:spcPct val="50000"/>
              </a:spcBef>
            </a:pPr>
            <a:r>
              <a:rPr lang="en-CA" sz="500" dirty="0" smtClean="0"/>
              <a:t>1 &amp; 2</a:t>
            </a:r>
            <a:endParaRPr lang="en-CA" sz="500" dirty="0"/>
          </a:p>
        </p:txBody>
      </p:sp>
      <p:cxnSp>
        <p:nvCxnSpPr>
          <p:cNvPr id="228" name="Straight Connector 227"/>
          <p:cNvCxnSpPr>
            <a:stCxn id="96" idx="2"/>
            <a:endCxn id="110" idx="0"/>
          </p:cNvCxnSpPr>
          <p:nvPr/>
        </p:nvCxnSpPr>
        <p:spPr>
          <a:xfrm>
            <a:off x="9046337" y="5895971"/>
            <a:ext cx="1981" cy="1881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95" idx="2"/>
            <a:endCxn id="119" idx="0"/>
          </p:cNvCxnSpPr>
          <p:nvPr/>
        </p:nvCxnSpPr>
        <p:spPr>
          <a:xfrm flipH="1">
            <a:off x="9047060" y="4809974"/>
            <a:ext cx="406937" cy="3410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95" idx="2"/>
            <a:endCxn id="101" idx="0"/>
          </p:cNvCxnSpPr>
          <p:nvPr/>
        </p:nvCxnSpPr>
        <p:spPr>
          <a:xfrm>
            <a:off x="9453997" y="4809974"/>
            <a:ext cx="420171" cy="3410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09" idx="0"/>
            <a:endCxn id="111" idx="2"/>
          </p:cNvCxnSpPr>
          <p:nvPr/>
        </p:nvCxnSpPr>
        <p:spPr>
          <a:xfrm flipV="1">
            <a:off x="9874168" y="6273856"/>
            <a:ext cx="1684" cy="16711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7" name="Straight Connector 2066"/>
          <p:cNvCxnSpPr>
            <a:stCxn id="133" idx="2"/>
            <a:endCxn id="246" idx="0"/>
          </p:cNvCxnSpPr>
          <p:nvPr/>
        </p:nvCxnSpPr>
        <p:spPr>
          <a:xfrm>
            <a:off x="11407765" y="4185154"/>
            <a:ext cx="0" cy="19679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 Box 27"/>
          <p:cNvSpPr txBox="1">
            <a:spLocks noChangeArrowheads="1"/>
          </p:cNvSpPr>
          <p:nvPr/>
        </p:nvSpPr>
        <p:spPr bwMode="auto">
          <a:xfrm>
            <a:off x="2406829" y="2885066"/>
            <a:ext cx="828000" cy="246221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1000" b="1" dirty="0" smtClean="0"/>
              <a:t>Services</a:t>
            </a:r>
            <a:endParaRPr lang="en-CA" sz="1000" b="1" dirty="0"/>
          </a:p>
        </p:txBody>
      </p:sp>
      <p:sp>
        <p:nvSpPr>
          <p:cNvPr id="117" name="Text Box 27"/>
          <p:cNvSpPr txBox="1">
            <a:spLocks noChangeArrowheads="1"/>
          </p:cNvSpPr>
          <p:nvPr/>
        </p:nvSpPr>
        <p:spPr bwMode="auto">
          <a:xfrm>
            <a:off x="10400318" y="2917602"/>
            <a:ext cx="1039569" cy="246221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1000" b="1" dirty="0" smtClean="0"/>
              <a:t>Operations</a:t>
            </a:r>
            <a:endParaRPr lang="en-CA" sz="1000" b="1" dirty="0"/>
          </a:p>
        </p:txBody>
      </p:sp>
      <p:sp>
        <p:nvSpPr>
          <p:cNvPr id="118" name="Text Box 47"/>
          <p:cNvSpPr txBox="1">
            <a:spLocks noChangeArrowheads="1"/>
          </p:cNvSpPr>
          <p:nvPr/>
        </p:nvSpPr>
        <p:spPr bwMode="auto">
          <a:xfrm>
            <a:off x="790150" y="3348870"/>
            <a:ext cx="1574343" cy="246221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1000" b="1" dirty="0" smtClean="0"/>
              <a:t>Program Director</a:t>
            </a:r>
            <a:endParaRPr lang="en-CA" sz="900" dirty="0"/>
          </a:p>
        </p:txBody>
      </p:sp>
      <p:sp>
        <p:nvSpPr>
          <p:cNvPr id="127" name="Text Box 60"/>
          <p:cNvSpPr txBox="1">
            <a:spLocks noChangeArrowheads="1"/>
          </p:cNvSpPr>
          <p:nvPr/>
        </p:nvSpPr>
        <p:spPr bwMode="auto">
          <a:xfrm>
            <a:off x="2432802" y="5720843"/>
            <a:ext cx="699780" cy="40011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800" dirty="0" smtClean="0"/>
              <a:t>PCAP</a:t>
            </a:r>
          </a:p>
          <a:p>
            <a:pPr algn="ctr">
              <a:spcBef>
                <a:spcPct val="50000"/>
              </a:spcBef>
            </a:pPr>
            <a:r>
              <a:rPr lang="en-CA" sz="800" dirty="0" smtClean="0"/>
              <a:t>Mentors</a:t>
            </a:r>
            <a:endParaRPr lang="en-CA" sz="800" dirty="0"/>
          </a:p>
        </p:txBody>
      </p:sp>
      <p:sp>
        <p:nvSpPr>
          <p:cNvPr id="128" name="Line 80"/>
          <p:cNvSpPr>
            <a:spLocks noChangeShapeType="1"/>
          </p:cNvSpPr>
          <p:nvPr/>
        </p:nvSpPr>
        <p:spPr bwMode="auto">
          <a:xfrm>
            <a:off x="2733256" y="4982833"/>
            <a:ext cx="0" cy="7463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Text Box 51"/>
          <p:cNvSpPr txBox="1">
            <a:spLocks noChangeArrowheads="1"/>
          </p:cNvSpPr>
          <p:nvPr/>
        </p:nvSpPr>
        <p:spPr bwMode="auto">
          <a:xfrm>
            <a:off x="229110" y="4386021"/>
            <a:ext cx="1172868" cy="769441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800" b="1" dirty="0" smtClean="0"/>
              <a:t>Coordinator </a:t>
            </a:r>
          </a:p>
          <a:p>
            <a:pPr algn="ctr">
              <a:spcBef>
                <a:spcPct val="50000"/>
              </a:spcBef>
            </a:pPr>
            <a:r>
              <a:rPr lang="en-CA" sz="800" b="1" dirty="0" smtClean="0"/>
              <a:t>FSCD/ FUNTIMES,</a:t>
            </a:r>
          </a:p>
          <a:p>
            <a:pPr algn="ctr">
              <a:spcBef>
                <a:spcPct val="50000"/>
              </a:spcBef>
            </a:pPr>
            <a:r>
              <a:rPr lang="en-CA" sz="800" b="1" dirty="0" smtClean="0"/>
              <a:t>PDD Adult Services,</a:t>
            </a:r>
          </a:p>
          <a:p>
            <a:pPr algn="ctr">
              <a:spcBef>
                <a:spcPct val="50000"/>
              </a:spcBef>
            </a:pPr>
            <a:r>
              <a:rPr lang="en-CA" sz="800" b="1" dirty="0" smtClean="0"/>
              <a:t>Strathmore &amp; Area</a:t>
            </a:r>
            <a:endParaRPr lang="en-CA" sz="800" b="1" dirty="0"/>
          </a:p>
        </p:txBody>
      </p:sp>
      <p:sp>
        <p:nvSpPr>
          <p:cNvPr id="132" name="Line 112"/>
          <p:cNvSpPr>
            <a:spLocks noChangeShapeType="1"/>
          </p:cNvSpPr>
          <p:nvPr/>
        </p:nvSpPr>
        <p:spPr bwMode="auto">
          <a:xfrm>
            <a:off x="880768" y="5138986"/>
            <a:ext cx="0" cy="57367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Line 112"/>
          <p:cNvSpPr>
            <a:spLocks noChangeShapeType="1"/>
          </p:cNvSpPr>
          <p:nvPr/>
        </p:nvSpPr>
        <p:spPr bwMode="auto">
          <a:xfrm>
            <a:off x="1532462" y="3008176"/>
            <a:ext cx="8232" cy="3286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Text Box 56"/>
          <p:cNvSpPr txBox="1">
            <a:spLocks noChangeArrowheads="1"/>
          </p:cNvSpPr>
          <p:nvPr/>
        </p:nvSpPr>
        <p:spPr bwMode="auto">
          <a:xfrm>
            <a:off x="3227917" y="5749061"/>
            <a:ext cx="1085850" cy="3429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800" dirty="0"/>
              <a:t>Family Support Workers</a:t>
            </a:r>
          </a:p>
        </p:txBody>
      </p:sp>
      <p:sp>
        <p:nvSpPr>
          <p:cNvPr id="141" name="Line 112"/>
          <p:cNvSpPr>
            <a:spLocks noChangeShapeType="1"/>
          </p:cNvSpPr>
          <p:nvPr/>
        </p:nvSpPr>
        <p:spPr bwMode="auto">
          <a:xfrm>
            <a:off x="3786638" y="4770741"/>
            <a:ext cx="0" cy="9783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Text Box 56"/>
          <p:cNvSpPr txBox="1">
            <a:spLocks noChangeArrowheads="1"/>
          </p:cNvSpPr>
          <p:nvPr/>
        </p:nvSpPr>
        <p:spPr bwMode="auto">
          <a:xfrm>
            <a:off x="4576415" y="5749060"/>
            <a:ext cx="1012087" cy="46166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800" dirty="0"/>
              <a:t>Family </a:t>
            </a:r>
            <a:r>
              <a:rPr lang="en-CA" sz="800" dirty="0" smtClean="0"/>
              <a:t>&amp; Community Support </a:t>
            </a:r>
            <a:r>
              <a:rPr lang="en-CA" sz="800" dirty="0"/>
              <a:t>Workers</a:t>
            </a:r>
          </a:p>
        </p:txBody>
      </p:sp>
      <p:sp>
        <p:nvSpPr>
          <p:cNvPr id="143" name="Text Box 51"/>
          <p:cNvSpPr txBox="1">
            <a:spLocks noChangeArrowheads="1"/>
          </p:cNvSpPr>
          <p:nvPr/>
        </p:nvSpPr>
        <p:spPr bwMode="auto">
          <a:xfrm>
            <a:off x="4458764" y="4405940"/>
            <a:ext cx="1092067" cy="769441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800" b="1" dirty="0" smtClean="0"/>
              <a:t>Coordinators </a:t>
            </a:r>
          </a:p>
          <a:p>
            <a:pPr algn="ctr">
              <a:spcBef>
                <a:spcPct val="50000"/>
              </a:spcBef>
            </a:pPr>
            <a:r>
              <a:rPr lang="en-CA" sz="800" b="1" dirty="0" smtClean="0"/>
              <a:t>FSCD/ FUNTIMES,</a:t>
            </a:r>
          </a:p>
          <a:p>
            <a:pPr algn="ctr">
              <a:spcBef>
                <a:spcPct val="50000"/>
              </a:spcBef>
            </a:pPr>
            <a:r>
              <a:rPr lang="en-CA" sz="800" b="1" dirty="0" smtClean="0"/>
              <a:t>Little R&amp;R</a:t>
            </a:r>
          </a:p>
          <a:p>
            <a:pPr algn="ctr">
              <a:spcBef>
                <a:spcPct val="50000"/>
              </a:spcBef>
            </a:pPr>
            <a:r>
              <a:rPr lang="en-CA" sz="800" b="1" dirty="0" smtClean="0"/>
              <a:t>Central Region</a:t>
            </a:r>
            <a:endParaRPr lang="en-CA" sz="800" b="1" dirty="0"/>
          </a:p>
        </p:txBody>
      </p:sp>
      <p:sp>
        <p:nvSpPr>
          <p:cNvPr id="145" name="Line 112"/>
          <p:cNvSpPr>
            <a:spLocks noChangeShapeType="1"/>
          </p:cNvSpPr>
          <p:nvPr/>
        </p:nvSpPr>
        <p:spPr bwMode="auto">
          <a:xfrm flipH="1">
            <a:off x="5093945" y="5175382"/>
            <a:ext cx="1" cy="5736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0" name="Line 112"/>
          <p:cNvSpPr>
            <a:spLocks noChangeShapeType="1"/>
          </p:cNvSpPr>
          <p:nvPr/>
        </p:nvSpPr>
        <p:spPr bwMode="auto">
          <a:xfrm>
            <a:off x="2335786" y="4016053"/>
            <a:ext cx="0" cy="38544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Line 112"/>
          <p:cNvSpPr>
            <a:spLocks noChangeShapeType="1"/>
          </p:cNvSpPr>
          <p:nvPr/>
        </p:nvSpPr>
        <p:spPr bwMode="auto">
          <a:xfrm flipH="1">
            <a:off x="790150" y="4016053"/>
            <a:ext cx="0" cy="369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" name="Line 112"/>
          <p:cNvSpPr>
            <a:spLocks noChangeShapeType="1"/>
          </p:cNvSpPr>
          <p:nvPr/>
        </p:nvSpPr>
        <p:spPr bwMode="auto">
          <a:xfrm>
            <a:off x="1532462" y="3612482"/>
            <a:ext cx="0" cy="194720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2" name="Line 112"/>
          <p:cNvSpPr>
            <a:spLocks noChangeShapeType="1"/>
          </p:cNvSpPr>
          <p:nvPr/>
        </p:nvSpPr>
        <p:spPr bwMode="auto">
          <a:xfrm>
            <a:off x="781924" y="4016054"/>
            <a:ext cx="1553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" name="Line 112"/>
          <p:cNvSpPr>
            <a:spLocks noChangeShapeType="1"/>
          </p:cNvSpPr>
          <p:nvPr/>
        </p:nvSpPr>
        <p:spPr bwMode="auto">
          <a:xfrm>
            <a:off x="5235695" y="4016053"/>
            <a:ext cx="0" cy="38544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6" name="Line 112"/>
          <p:cNvSpPr>
            <a:spLocks noChangeShapeType="1"/>
          </p:cNvSpPr>
          <p:nvPr/>
        </p:nvSpPr>
        <p:spPr bwMode="auto">
          <a:xfrm flipH="1">
            <a:off x="3690059" y="4016053"/>
            <a:ext cx="0" cy="369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" name="Line 112"/>
          <p:cNvSpPr>
            <a:spLocks noChangeShapeType="1"/>
          </p:cNvSpPr>
          <p:nvPr/>
        </p:nvSpPr>
        <p:spPr bwMode="auto">
          <a:xfrm>
            <a:off x="4432371" y="3612482"/>
            <a:ext cx="0" cy="1859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8" name="Line 112"/>
          <p:cNvSpPr>
            <a:spLocks noChangeShapeType="1"/>
          </p:cNvSpPr>
          <p:nvPr/>
        </p:nvSpPr>
        <p:spPr bwMode="auto">
          <a:xfrm>
            <a:off x="3681833" y="4016054"/>
            <a:ext cx="1553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3" name="Straight Connector 62"/>
          <p:cNvCxnSpPr/>
          <p:nvPr/>
        </p:nvCxnSpPr>
        <p:spPr>
          <a:xfrm flipV="1">
            <a:off x="4428415" y="3031044"/>
            <a:ext cx="0" cy="3057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1" name="Text Box 47"/>
          <p:cNvSpPr txBox="1">
            <a:spLocks noChangeArrowheads="1"/>
          </p:cNvSpPr>
          <p:nvPr/>
        </p:nvSpPr>
        <p:spPr bwMode="auto">
          <a:xfrm>
            <a:off x="3641243" y="3344358"/>
            <a:ext cx="1574343" cy="246221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1000" b="1" dirty="0" smtClean="0"/>
              <a:t>Program Director</a:t>
            </a:r>
            <a:endParaRPr lang="en-CA" sz="900" dirty="0"/>
          </a:p>
        </p:txBody>
      </p:sp>
      <p:sp>
        <p:nvSpPr>
          <p:cNvPr id="193" name="Line 112"/>
          <p:cNvSpPr>
            <a:spLocks noChangeShapeType="1"/>
          </p:cNvSpPr>
          <p:nvPr/>
        </p:nvSpPr>
        <p:spPr bwMode="auto">
          <a:xfrm>
            <a:off x="7896167" y="4016869"/>
            <a:ext cx="0" cy="38544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" name="Line 112"/>
          <p:cNvSpPr>
            <a:spLocks noChangeShapeType="1"/>
          </p:cNvSpPr>
          <p:nvPr/>
        </p:nvSpPr>
        <p:spPr bwMode="auto">
          <a:xfrm flipH="1">
            <a:off x="6350531" y="4016869"/>
            <a:ext cx="0" cy="369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" name="Line 112"/>
          <p:cNvSpPr>
            <a:spLocks noChangeShapeType="1"/>
          </p:cNvSpPr>
          <p:nvPr/>
        </p:nvSpPr>
        <p:spPr bwMode="auto">
          <a:xfrm>
            <a:off x="7092843" y="3613298"/>
            <a:ext cx="0" cy="7989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Line 112"/>
          <p:cNvSpPr>
            <a:spLocks noChangeShapeType="1"/>
          </p:cNvSpPr>
          <p:nvPr/>
        </p:nvSpPr>
        <p:spPr bwMode="auto">
          <a:xfrm>
            <a:off x="6342305" y="4016869"/>
            <a:ext cx="3108616" cy="520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97" name="Straight Connector 196"/>
          <p:cNvCxnSpPr/>
          <p:nvPr/>
        </p:nvCxnSpPr>
        <p:spPr>
          <a:xfrm flipV="1">
            <a:off x="7094847" y="3035556"/>
            <a:ext cx="0" cy="3057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8" name="Text Box 47"/>
          <p:cNvSpPr txBox="1">
            <a:spLocks noChangeArrowheads="1"/>
          </p:cNvSpPr>
          <p:nvPr/>
        </p:nvSpPr>
        <p:spPr bwMode="auto">
          <a:xfrm>
            <a:off x="6307675" y="3348870"/>
            <a:ext cx="1574343" cy="246221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1000" b="1" dirty="0" smtClean="0"/>
              <a:t>Program Director</a:t>
            </a:r>
            <a:endParaRPr lang="en-CA" sz="900" dirty="0"/>
          </a:p>
        </p:txBody>
      </p:sp>
      <p:sp>
        <p:nvSpPr>
          <p:cNvPr id="116" name="Line 112"/>
          <p:cNvSpPr>
            <a:spLocks noChangeShapeType="1"/>
          </p:cNvSpPr>
          <p:nvPr/>
        </p:nvSpPr>
        <p:spPr bwMode="auto">
          <a:xfrm>
            <a:off x="9460447" y="4022080"/>
            <a:ext cx="0" cy="38544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Text Box 64"/>
          <p:cNvSpPr txBox="1">
            <a:spLocks noChangeArrowheads="1"/>
          </p:cNvSpPr>
          <p:nvPr/>
        </p:nvSpPr>
        <p:spPr bwMode="auto">
          <a:xfrm>
            <a:off x="8643199" y="5150989"/>
            <a:ext cx="807722" cy="26930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550" b="1" dirty="0" smtClean="0"/>
              <a:t>24 Hour Services</a:t>
            </a:r>
            <a:br>
              <a:rPr lang="en-CA" sz="550" b="1" dirty="0" smtClean="0"/>
            </a:br>
            <a:r>
              <a:rPr lang="en-CA" sz="600" b="1" dirty="0" smtClean="0"/>
              <a:t>(4 Homes)</a:t>
            </a:r>
            <a:endParaRPr lang="en-CA" sz="600" b="1" dirty="0"/>
          </a:p>
        </p:txBody>
      </p:sp>
      <p:sp>
        <p:nvSpPr>
          <p:cNvPr id="122" name="Text Box 65"/>
          <p:cNvSpPr txBox="1">
            <a:spLocks noChangeArrowheads="1"/>
          </p:cNvSpPr>
          <p:nvPr/>
        </p:nvSpPr>
        <p:spPr bwMode="auto">
          <a:xfrm>
            <a:off x="1226703" y="4143462"/>
            <a:ext cx="614196" cy="20005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700" dirty="0" smtClean="0"/>
              <a:t>Triple P</a:t>
            </a:r>
            <a:endParaRPr lang="en-CA" sz="700" dirty="0"/>
          </a:p>
        </p:txBody>
      </p:sp>
      <p:sp>
        <p:nvSpPr>
          <p:cNvPr id="123" name="Text Box 66"/>
          <p:cNvSpPr txBox="1">
            <a:spLocks noChangeArrowheads="1"/>
          </p:cNvSpPr>
          <p:nvPr/>
        </p:nvSpPr>
        <p:spPr bwMode="auto">
          <a:xfrm>
            <a:off x="1217961" y="5287752"/>
            <a:ext cx="639414" cy="28469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500" dirty="0" smtClean="0"/>
              <a:t>Triple P</a:t>
            </a:r>
          </a:p>
          <a:p>
            <a:pPr algn="ctr">
              <a:spcBef>
                <a:spcPct val="50000"/>
              </a:spcBef>
            </a:pPr>
            <a:r>
              <a:rPr lang="en-CA" sz="500" dirty="0" smtClean="0"/>
              <a:t>Practitioners</a:t>
            </a:r>
            <a:endParaRPr lang="en-CA" sz="500" dirty="0"/>
          </a:p>
        </p:txBody>
      </p:sp>
      <p:sp>
        <p:nvSpPr>
          <p:cNvPr id="112" name="Text Box 65"/>
          <p:cNvSpPr txBox="1">
            <a:spLocks noChangeArrowheads="1"/>
          </p:cNvSpPr>
          <p:nvPr/>
        </p:nvSpPr>
        <p:spPr bwMode="auto">
          <a:xfrm>
            <a:off x="4088379" y="4155438"/>
            <a:ext cx="700960" cy="20005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700" dirty="0" smtClean="0"/>
              <a:t>Triple P</a:t>
            </a:r>
            <a:endParaRPr lang="en-CA" sz="700" dirty="0"/>
          </a:p>
        </p:txBody>
      </p:sp>
      <p:sp>
        <p:nvSpPr>
          <p:cNvPr id="113" name="Text Box 66"/>
          <p:cNvSpPr txBox="1">
            <a:spLocks noChangeArrowheads="1"/>
          </p:cNvSpPr>
          <p:nvPr/>
        </p:nvSpPr>
        <p:spPr bwMode="auto">
          <a:xfrm>
            <a:off x="4116479" y="5329148"/>
            <a:ext cx="639414" cy="28469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500" dirty="0" smtClean="0"/>
              <a:t>Triple P</a:t>
            </a:r>
          </a:p>
          <a:p>
            <a:pPr algn="ctr">
              <a:spcBef>
                <a:spcPct val="50000"/>
              </a:spcBef>
            </a:pPr>
            <a:r>
              <a:rPr lang="en-CA" sz="500" dirty="0" smtClean="0"/>
              <a:t>Practitioners</a:t>
            </a:r>
            <a:endParaRPr lang="en-CA" sz="500" dirty="0"/>
          </a:p>
        </p:txBody>
      </p:sp>
      <p:sp>
        <p:nvSpPr>
          <p:cNvPr id="125" name="Text Box 30"/>
          <p:cNvSpPr txBox="1">
            <a:spLocks noChangeArrowheads="1"/>
          </p:cNvSpPr>
          <p:nvPr/>
        </p:nvSpPr>
        <p:spPr bwMode="auto">
          <a:xfrm>
            <a:off x="11800438" y="5996368"/>
            <a:ext cx="646936" cy="28469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500" dirty="0" smtClean="0"/>
              <a:t>Production</a:t>
            </a:r>
          </a:p>
          <a:p>
            <a:pPr algn="ctr">
              <a:spcBef>
                <a:spcPct val="50000"/>
              </a:spcBef>
            </a:pPr>
            <a:r>
              <a:rPr lang="en-CA" sz="500" dirty="0" smtClean="0"/>
              <a:t>Workers</a:t>
            </a:r>
            <a:endParaRPr lang="en-CA" sz="500" dirty="0"/>
          </a:p>
        </p:txBody>
      </p:sp>
      <p:sp>
        <p:nvSpPr>
          <p:cNvPr id="139" name="Text Box 51"/>
          <p:cNvSpPr txBox="1">
            <a:spLocks noChangeArrowheads="1"/>
          </p:cNvSpPr>
          <p:nvPr/>
        </p:nvSpPr>
        <p:spPr bwMode="auto">
          <a:xfrm>
            <a:off x="3184408" y="4405941"/>
            <a:ext cx="1172868" cy="58477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800" b="1" dirty="0" smtClean="0"/>
              <a:t>Team Manager</a:t>
            </a:r>
          </a:p>
          <a:p>
            <a:pPr algn="ctr">
              <a:spcBef>
                <a:spcPct val="50000"/>
              </a:spcBef>
            </a:pPr>
            <a:r>
              <a:rPr lang="en-CA" sz="800" b="1" dirty="0" smtClean="0"/>
              <a:t>FSCD/ FUNTIMES,</a:t>
            </a:r>
          </a:p>
          <a:p>
            <a:pPr algn="ctr">
              <a:spcBef>
                <a:spcPct val="50000"/>
              </a:spcBef>
            </a:pPr>
            <a:r>
              <a:rPr lang="en-CA" sz="800" b="1" dirty="0" smtClean="0"/>
              <a:t>Airdrie &amp; Area</a:t>
            </a:r>
            <a:endParaRPr lang="en-CA" sz="800" b="1" dirty="0"/>
          </a:p>
        </p:txBody>
      </p:sp>
      <p:sp>
        <p:nvSpPr>
          <p:cNvPr id="126" name="Text Box 65"/>
          <p:cNvSpPr txBox="1">
            <a:spLocks noChangeArrowheads="1"/>
          </p:cNvSpPr>
          <p:nvPr/>
        </p:nvSpPr>
        <p:spPr bwMode="auto">
          <a:xfrm>
            <a:off x="6824627" y="3922052"/>
            <a:ext cx="1591239" cy="20005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700" dirty="0" smtClean="0"/>
              <a:t>Adult Services Central Region </a:t>
            </a:r>
            <a:endParaRPr lang="en-CA" sz="700" dirty="0"/>
          </a:p>
        </p:txBody>
      </p:sp>
      <p:sp>
        <p:nvSpPr>
          <p:cNvPr id="93" name="Text Box 65"/>
          <p:cNvSpPr txBox="1">
            <a:spLocks noChangeArrowheads="1"/>
          </p:cNvSpPr>
          <p:nvPr/>
        </p:nvSpPr>
        <p:spPr bwMode="auto">
          <a:xfrm>
            <a:off x="7688388" y="5221879"/>
            <a:ext cx="678560" cy="79252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650" dirty="0" smtClean="0"/>
              <a:t>Behavioural Referral</a:t>
            </a:r>
          </a:p>
          <a:p>
            <a:pPr>
              <a:spcBef>
                <a:spcPct val="50000"/>
              </a:spcBef>
            </a:pPr>
            <a:r>
              <a:rPr lang="en-CA" sz="650" dirty="0" smtClean="0"/>
              <a:t>Standards Compliance </a:t>
            </a:r>
          </a:p>
          <a:p>
            <a:pPr>
              <a:spcBef>
                <a:spcPct val="50000"/>
              </a:spcBef>
            </a:pPr>
            <a:r>
              <a:rPr lang="en-CA" sz="650" dirty="0" smtClean="0"/>
              <a:t>Health and Safety</a:t>
            </a:r>
            <a:endParaRPr lang="en-CA" sz="650" dirty="0"/>
          </a:p>
        </p:txBody>
      </p:sp>
      <p:cxnSp>
        <p:nvCxnSpPr>
          <p:cNvPr id="99" name="Straight Connector 98"/>
          <p:cNvCxnSpPr/>
          <p:nvPr/>
        </p:nvCxnSpPr>
        <p:spPr>
          <a:xfrm>
            <a:off x="8407395" y="5171757"/>
            <a:ext cx="0" cy="10893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 Box 66"/>
          <p:cNvSpPr txBox="1">
            <a:spLocks noChangeArrowheads="1"/>
          </p:cNvSpPr>
          <p:nvPr/>
        </p:nvSpPr>
        <p:spPr bwMode="auto">
          <a:xfrm>
            <a:off x="7949001" y="6066561"/>
            <a:ext cx="754418" cy="32316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600" dirty="0" smtClean="0"/>
              <a:t>Team Manager </a:t>
            </a:r>
          </a:p>
          <a:p>
            <a:pPr algn="ctr">
              <a:spcBef>
                <a:spcPct val="50000"/>
              </a:spcBef>
            </a:pPr>
            <a:r>
              <a:rPr lang="en-CA" sz="600" b="1" dirty="0" smtClean="0"/>
              <a:t>Group  Matters</a:t>
            </a:r>
            <a:endParaRPr lang="en-CA" sz="600" b="1" dirty="0"/>
          </a:p>
        </p:txBody>
      </p:sp>
      <p:sp>
        <p:nvSpPr>
          <p:cNvPr id="102" name="Text Box 66"/>
          <p:cNvSpPr txBox="1">
            <a:spLocks noChangeArrowheads="1"/>
          </p:cNvSpPr>
          <p:nvPr/>
        </p:nvSpPr>
        <p:spPr bwMode="auto">
          <a:xfrm>
            <a:off x="8067906" y="6434673"/>
            <a:ext cx="514350" cy="16927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500" dirty="0" smtClean="0"/>
              <a:t>CSW’’s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10250245" y="3661934"/>
            <a:ext cx="780766" cy="46166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sz="800" b="1" dirty="0" smtClean="0"/>
              <a:t>Coordinator Admin Support</a:t>
            </a:r>
            <a:endParaRPr lang="en-CA" sz="800" b="1" dirty="0"/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5594443" y="4404052"/>
            <a:ext cx="996637" cy="715581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ts val="480"/>
              </a:spcBef>
            </a:pPr>
            <a:r>
              <a:rPr lang="en-CA" sz="700" b="1" dirty="0"/>
              <a:t>Coordinator</a:t>
            </a:r>
          </a:p>
          <a:p>
            <a:pPr algn="ctr">
              <a:spcBef>
                <a:spcPts val="480"/>
              </a:spcBef>
            </a:pPr>
            <a:r>
              <a:rPr lang="en-CA" sz="700" b="1" dirty="0" smtClean="0"/>
              <a:t>Employment </a:t>
            </a:r>
          </a:p>
          <a:p>
            <a:pPr algn="ctr">
              <a:spcBef>
                <a:spcPts val="480"/>
              </a:spcBef>
            </a:pPr>
            <a:r>
              <a:rPr lang="en-CA" sz="700" b="1" dirty="0" smtClean="0"/>
              <a:t>Services</a:t>
            </a:r>
          </a:p>
          <a:p>
            <a:pPr algn="ctr">
              <a:spcBef>
                <a:spcPts val="480"/>
              </a:spcBef>
            </a:pPr>
            <a:r>
              <a:rPr lang="en-CA" sz="700" b="1" dirty="0" smtClean="0"/>
              <a:t>(C4E)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</Words>
  <Application>Microsoft Office PowerPoint</Application>
  <PresentationFormat>Custom</PresentationFormat>
  <Paragraphs>100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2018-01-03T22:57:38Z</dcterms:created>
  <dcterms:modified xsi:type="dcterms:W3CDTF">2018-02-08T22:22:31Z</dcterms:modified>
</cp:coreProperties>
</file>